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12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6" r:id="rId9"/>
    <p:sldId id="275" r:id="rId10"/>
    <p:sldId id="269" r:id="rId11"/>
    <p:sldId id="270" r:id="rId12"/>
    <p:sldId id="271" r:id="rId13"/>
    <p:sldId id="272" r:id="rId14"/>
    <p:sldId id="273" r:id="rId15"/>
    <p:sldId id="274" r:id="rId16"/>
    <p:sldId id="276" r:id="rId17"/>
    <p:sldId id="277" r:id="rId18"/>
    <p:sldId id="279" r:id="rId19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71631"/>
    <a:srgbClr val="376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1" autoAdjust="0"/>
    <p:restoredTop sz="98189" autoAdjust="0"/>
  </p:normalViewPr>
  <p:slideViewPr>
    <p:cSldViewPr snapToGrid="0" snapToObjects="1">
      <p:cViewPr>
        <p:scale>
          <a:sx n="100" d="100"/>
          <a:sy n="100" d="100"/>
        </p:scale>
        <p:origin x="-384" y="6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49AB2-7FA5-4744-8BDC-0D645C00C53A}" type="datetimeFigureOut">
              <a:rPr lang="en-US" smtClean="0"/>
              <a:t>2/19/14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798C3-3213-D541-BC7F-31B1CEC832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77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2.jpg>
</file>

<file path=ppt/media/image3.jpg>
</file>

<file path=ppt/media/image4.jpg>
</file>

<file path=ppt/media/image5.jp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058D93-D083-A94A-80BC-A6AE2E6E8704}" type="datetimeFigureOut">
              <a:rPr lang="en-US" smtClean="0"/>
              <a:t>2/19/14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9CF19E-670A-FD40-8F94-CE4F9041F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474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02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Are all of the nodes in the network linked?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Run algorithm to analyze connected sets; involves matrix multiplication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140 total connected sets in network</a:t>
            </a:r>
          </a:p>
          <a:p>
            <a:pPr marL="800100" lvl="1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95 single unconnected nodes</a:t>
            </a:r>
          </a:p>
          <a:p>
            <a:pPr marL="800100" lvl="1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1 set of 3224 connected nodes</a:t>
            </a:r>
          </a:p>
          <a:p>
            <a:pPr marL="800100" lvl="1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44 sets in between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5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(1)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Jewish composers</a:t>
            </a:r>
          </a:p>
          <a:p>
            <a:r>
              <a:rPr lang="en-US" dirty="0" smtClean="0"/>
              <a:t>Example</a:t>
            </a:r>
            <a:r>
              <a:rPr lang="en-US" baseline="0" dirty="0" smtClean="0"/>
              <a:t> of literary censorship (biographies)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(2)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Holtzendorff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owner of a battery factory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Dr. Leon Laval, a Luxembourg engineer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Saager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 official in the Reich Ministry of Economics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Saager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-developed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business colonization plans</a:t>
            </a:r>
          </a:p>
          <a:p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Holtzendorff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takes over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luxembourger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laval’s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factory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65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Yifan</a:t>
            </a:r>
            <a:r>
              <a:rPr lang="en-US" dirty="0" smtClean="0"/>
              <a:t> Hu force-directed algorithm</a:t>
            </a:r>
          </a:p>
          <a:p>
            <a:r>
              <a:rPr lang="en-US" dirty="0" smtClean="0"/>
              <a:t>Variant</a:t>
            </a:r>
            <a:r>
              <a:rPr lang="en-US" baseline="0" dirty="0" smtClean="0"/>
              <a:t> of typical methods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Nodes = electrically charged particles that repel each other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edges = springs that pull the particles inwards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 smtClean="0">
                <a:effectLst/>
              </a:rPr>
              <a:t>Balance the forces to get a graph</a:t>
            </a:r>
          </a:p>
          <a:p>
            <a:endParaRPr lang="en-US" dirty="0" smtClean="0">
              <a:effectLst/>
            </a:endParaRPr>
          </a:p>
          <a:p>
            <a:r>
              <a:rPr lang="en-US" dirty="0" err="1" smtClean="0">
                <a:effectLst/>
              </a:rPr>
              <a:t>Avg</a:t>
            </a:r>
            <a:r>
              <a:rPr lang="en-US" dirty="0" smtClean="0">
                <a:effectLst/>
              </a:rPr>
              <a:t> clustering: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0.822</a:t>
            </a:r>
            <a:r>
              <a:rPr lang="en-US" dirty="0" smtClean="0">
                <a:effectLst/>
              </a:rPr>
              <a:t>  (0 to 1 scale)</a:t>
            </a:r>
          </a:p>
          <a:p>
            <a:r>
              <a:rPr lang="en-US" dirty="0" err="1" smtClean="0">
                <a:effectLst/>
              </a:rPr>
              <a:t>Avg</a:t>
            </a:r>
            <a:r>
              <a:rPr lang="en-US" dirty="0" smtClean="0">
                <a:effectLst/>
              </a:rPr>
              <a:t> path length:</a:t>
            </a:r>
            <a:r>
              <a:rPr lang="en-US" baseline="0" dirty="0" smtClean="0">
                <a:effectLst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2.918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 smtClean="0">
                <a:effectLst/>
              </a:rPr>
              <a:t>VERY TIGHTLY</a:t>
            </a:r>
            <a:r>
              <a:rPr lang="en-US" baseline="0" dirty="0" smtClean="0">
                <a:effectLst/>
              </a:rPr>
              <a:t> CONNECTED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63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Eigenvector centrality:</a:t>
            </a:r>
            <a:r>
              <a:rPr lang="en-US" baseline="0" dirty="0" smtClean="0"/>
              <a:t> importance based on how important the neighbors are</a:t>
            </a:r>
          </a:p>
          <a:p>
            <a:r>
              <a:rPr lang="en-US" baseline="0" dirty="0" err="1" smtClean="0"/>
              <a:t>Betweenness</a:t>
            </a:r>
            <a:r>
              <a:rPr lang="en-US" baseline="0" dirty="0" smtClean="0"/>
              <a:t>: number of shortest paths</a:t>
            </a:r>
          </a:p>
          <a:p>
            <a:r>
              <a:rPr lang="en-US" baseline="0" dirty="0" smtClean="0"/>
              <a:t>Degree: number of links</a:t>
            </a:r>
          </a:p>
          <a:p>
            <a:endParaRPr lang="en-US" baseline="0" dirty="0" smtClean="0"/>
          </a:p>
          <a:p>
            <a:r>
              <a:rPr lang="en-US" baseline="0" dirty="0" smtClean="0"/>
              <a:t>Low-level government workers</a:t>
            </a:r>
          </a:p>
          <a:p>
            <a:r>
              <a:rPr lang="en-US" baseline="0" dirty="0" smtClean="0"/>
              <a:t>Goering notable exception; </a:t>
            </a:r>
            <a:r>
              <a:rPr lang="en-US" baseline="0" dirty="0" err="1" smtClean="0"/>
              <a:t>Dr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Hirt</a:t>
            </a:r>
            <a:r>
              <a:rPr lang="en-US" baseline="0" dirty="0" smtClean="0"/>
              <a:t> was notorious, but also working within an established framework</a:t>
            </a:r>
          </a:p>
          <a:p>
            <a:r>
              <a:rPr lang="en-US" baseline="0" dirty="0" smtClean="0"/>
              <a:t>Reynaud was not effective, fled and was held by Germans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 it by weighted degree?  What we would expect.  Hitler and defendants.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8759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Modularity:</a:t>
            </a:r>
            <a:r>
              <a:rPr lang="en-US" baseline="0" dirty="0" smtClean="0"/>
              <a:t> compares to a random network to find unexpected clusters</a:t>
            </a:r>
          </a:p>
          <a:p>
            <a:r>
              <a:rPr lang="en-US" baseline="0" dirty="0" smtClean="0"/>
              <a:t>14 communities</a:t>
            </a:r>
          </a:p>
          <a:p>
            <a:r>
              <a:rPr lang="en-US" dirty="0" smtClean="0"/>
              <a:t>No real overarching pattern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Russian writer Leo Tolstoy and Belgian hostage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Franciskus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Aerts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1180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“Joint-Space Analysis of ‘Pick-Any’ Data: Analysis of Choices from an Unconstrained Set of Alternatives” (1979)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“estimate[e] coordinates [of each node] such that each set of coordinates is centered with respect to the other”</a:t>
            </a:r>
            <a:r>
              <a:rPr lang="en-US" dirty="0" smtClean="0">
                <a:effectLst/>
              </a:rPr>
              <a:t> </a:t>
            </a:r>
          </a:p>
          <a:p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14 dimensions</a:t>
            </a:r>
          </a:p>
          <a:p>
            <a:r>
              <a:rPr lang="en-US" dirty="0" smtClean="0">
                <a:effectLst/>
              </a:rPr>
              <a:t>Scatter</a:t>
            </a:r>
            <a:r>
              <a:rPr lang="en-US" baseline="0" dirty="0" smtClean="0">
                <a:effectLst/>
              </a:rPr>
              <a:t> plots</a:t>
            </a:r>
          </a:p>
          <a:p>
            <a:r>
              <a:rPr lang="en-US" baseline="0" dirty="0" smtClean="0">
                <a:effectLst/>
              </a:rPr>
              <a:t>Large numbers of nodes at origin.</a:t>
            </a:r>
          </a:p>
          <a:p>
            <a:r>
              <a:rPr lang="en-US" baseline="0" dirty="0" smtClean="0">
                <a:effectLst/>
              </a:rPr>
              <a:t>Who is on the outskirts?</a:t>
            </a:r>
          </a:p>
          <a:p>
            <a:endParaRPr lang="en-US" baseline="0" dirty="0" smtClean="0">
              <a:effectLst/>
            </a:endParaRPr>
          </a:p>
          <a:p>
            <a:r>
              <a:rPr lang="en-US" baseline="0" dirty="0" smtClean="0">
                <a:effectLst/>
              </a:rPr>
              <a:t>Dim1: specific event with the SS and failed execution of prisoners</a:t>
            </a:r>
          </a:p>
          <a:p>
            <a:r>
              <a:rPr lang="en-US" baseline="0" dirty="0" smtClean="0">
                <a:effectLst/>
              </a:rPr>
              <a:t>Dim5: psychiatric review committee</a:t>
            </a:r>
          </a:p>
          <a:p>
            <a:endParaRPr lang="en-US" baseline="0" dirty="0" smtClean="0">
              <a:effectLst/>
            </a:endParaRPr>
          </a:p>
          <a:p>
            <a:r>
              <a:rPr lang="en-US" baseline="0" dirty="0" smtClean="0">
                <a:effectLst/>
              </a:rPr>
              <a:t>Either small trial artifacts or specific event-based testimony</a:t>
            </a:r>
          </a:p>
          <a:p>
            <a:endParaRPr lang="en-US" baseline="0" dirty="0" smtClean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9284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08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Network</a:t>
            </a:r>
            <a:r>
              <a:rPr lang="en-US" baseline="0" dirty="0" smtClean="0"/>
              <a:t> analysis used frequently in IR – treaty data, etc.</a:t>
            </a:r>
          </a:p>
          <a:p>
            <a:r>
              <a:rPr lang="en-US" baseline="0" dirty="0" smtClean="0"/>
              <a:t>Now could be used to see textual relationships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17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01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944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Moscow Declaration on 1 November 1943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“Major criminals whose offenses have no particular geographical location … will be punished by a joint decision of the governments of the Allies.”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Lieutenant-Colonel Murray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Bernays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War Department chief of the Special Projects Office of the Personnel Branch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 smtClean="0">
                <a:effectLst/>
              </a:rPr>
              <a:t>Vs.</a:t>
            </a:r>
            <a:r>
              <a:rPr lang="en-US" baseline="0" dirty="0" smtClean="0">
                <a:effectLst/>
              </a:rPr>
              <a:t> summary execution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507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>
                <a:effectLst/>
              </a:rPr>
              <a:t>Why Nuremberg?</a:t>
            </a:r>
          </a:p>
          <a:p>
            <a:r>
              <a:rPr lang="en-US" baseline="0" dirty="0" smtClean="0">
                <a:effectLst/>
              </a:rPr>
              <a:t>American occupation zone</a:t>
            </a:r>
          </a:p>
          <a:p>
            <a:r>
              <a:rPr lang="en-US" baseline="0" dirty="0" smtClean="0">
                <a:effectLst/>
              </a:rPr>
              <a:t>Ideological seat of Nazi regime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827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21 defendants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Sir Hartley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Shawcross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(UK prosecutor):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 the defendants had chosen themselves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Extensive</a:t>
            </a:r>
            <a:r>
              <a:rPr lang="en-US" baseline="0" dirty="0" smtClean="0"/>
              <a:t> trial proceedings (“citadel of boredom” </a:t>
            </a:r>
            <a:r>
              <a:rPr lang="en-US" baseline="0" dirty="0" err="1" smtClean="0"/>
              <a:t>rebecca</a:t>
            </a:r>
            <a:r>
              <a:rPr lang="en-US" baseline="0" dirty="0" smtClean="0"/>
              <a:t> west)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 out of 21 defendants were sentenced to death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three were acquitted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rest received varying imprisonment sentences.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Establishes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precedent (ICTY, ICTR, ICC)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125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11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Relational data:</a:t>
            </a:r>
            <a:r>
              <a:rPr lang="en-US" baseline="0" dirty="0" smtClean="0"/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“contacts, ties, and connections…which relate one agent to another and so cannot be reduced to the properties of the agents themselves.”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 smtClean="0"/>
              <a:t>Vs. attribute data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sum is greater than the individual parts (</a:t>
            </a:r>
            <a:r>
              <a:rPr lang="en-US" baseline="0" dirty="0" err="1" smtClean="0"/>
              <a:t>gestaltism</a:t>
            </a:r>
            <a:r>
              <a:rPr lang="en-US" baseline="0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886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PDF index – need select all content into text files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Optical Character Recognition (OCR) inconsistencies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Manual audits of selected text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Python script to parse the index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err="1" smtClean="0"/>
              <a:t>Stata</a:t>
            </a:r>
            <a:r>
              <a:rPr lang="en-US" dirty="0" smtClean="0"/>
              <a:t> script to generate links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err="1" smtClean="0"/>
              <a:t>Matlab</a:t>
            </a:r>
            <a:r>
              <a:rPr lang="en-US" dirty="0" smtClean="0"/>
              <a:t> script to manipulate the data matrices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90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Academic</a:t>
            </a:r>
            <a:r>
              <a:rPr lang="en-US" baseline="0" dirty="0" smtClean="0"/>
              <a:t> exercise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92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rgbClr val="07163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7E7BD-73E3-2D4C-AFAA-4807FCE8B3C6}" type="datetime4">
              <a:rPr lang="en-US" smtClean="0"/>
              <a:t>February 19,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0"/>
            <a:ext cx="142876" cy="6858000"/>
          </a:xfrm>
          <a:prstGeom prst="rect">
            <a:avLst/>
          </a:prstGeom>
          <a:solidFill>
            <a:srgbClr val="07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7163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AACA-DDB3-9445-8FAC-ACE44B8373B6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9C3AD-F799-FB4A-B22F-A8275EAEC754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eal_dark_blu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650" y="262782"/>
            <a:ext cx="1118351" cy="111108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4F5F-5A33-3F42-93F1-3914C7BEFBFF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7163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1841" y="288182"/>
            <a:ext cx="7654794" cy="812482"/>
          </a:xfrm>
        </p:spPr>
        <p:txBody>
          <a:bodyPr/>
          <a:lstStyle>
            <a:lvl1pPr>
              <a:defRPr>
                <a:solidFill>
                  <a:srgbClr val="071631"/>
                </a:solidFill>
              </a:defRPr>
            </a:lvl1pPr>
          </a:lstStyle>
          <a:p>
            <a:r>
              <a:rPr lang="en-US" dirty="0" smtClean="0"/>
              <a:t>Click to edit Master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6EF8C-FF20-FD40-BFC0-F469DDC23EBE}" type="datetime4">
              <a:rPr lang="en-US" smtClean="0"/>
              <a:t>February 19,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D56A9-79E8-8A45-8952-B99238825386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6C7F-7009-BB43-974C-B0EDD1D3EE83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220D6-08E9-3942-B27A-41A9E95F6518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8E3-8D6F-1E4E-A13C-9800791A4F1E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9F53-54AB-EA49-A675-47882ED038AB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EEED-78B7-2B46-95BD-4014B9C86816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442377C2-8081-EB49-B553-B633479968EB}" type="datetime4">
              <a:rPr lang="en-US" smtClean="0"/>
              <a:t>February 19,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rgbClr val="07163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9001124" y="0"/>
            <a:ext cx="142876" cy="6858000"/>
          </a:xfrm>
          <a:prstGeom prst="rect">
            <a:avLst/>
          </a:prstGeom>
          <a:solidFill>
            <a:srgbClr val="071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 cap="all" spc="-60" baseline="0">
          <a:solidFill>
            <a:srgbClr val="071631"/>
          </a:solidFill>
          <a:latin typeface="Optima"/>
          <a:ea typeface="+mj-ea"/>
          <a:cs typeface="Optima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Optima"/>
          <a:ea typeface="+mn-ea"/>
          <a:cs typeface="Optima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Optima"/>
          <a:ea typeface="+mn-ea"/>
          <a:cs typeface="Optima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Optima"/>
          <a:ea typeface="+mn-ea"/>
          <a:cs typeface="Optima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Optima"/>
          <a:ea typeface="+mn-ea"/>
          <a:cs typeface="Optima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Optima"/>
          <a:ea typeface="+mn-ea"/>
          <a:cs typeface="Optima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eal_dark_blu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3224" y="5295900"/>
            <a:ext cx="1434075" cy="14247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 smtClean="0"/>
              <a:t>Analysis of the International Military Tribunal at Nuremberg as a Social Network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602965"/>
            <a:ext cx="6858000" cy="209386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sz="2500" b="1" dirty="0" smtClean="0">
                <a:solidFill>
                  <a:srgbClr val="071631"/>
                </a:solidFill>
                <a:latin typeface="Optima"/>
              </a:rPr>
              <a:t>Matthew Boyas</a:t>
            </a:r>
          </a:p>
          <a:p>
            <a:r>
              <a:rPr lang="en-US" sz="1800" b="1" i="1" dirty="0" smtClean="0">
                <a:solidFill>
                  <a:schemeClr val="tx1"/>
                </a:solidFill>
                <a:latin typeface="Optima"/>
              </a:rPr>
              <a:t>Mathematics &amp; Social Science Program</a:t>
            </a:r>
          </a:p>
          <a:p>
            <a:pPr>
              <a:spcAft>
                <a:spcPts val="1200"/>
              </a:spcAft>
            </a:pPr>
            <a:r>
              <a:rPr lang="en-US" sz="1800" b="1" i="1" dirty="0" smtClean="0">
                <a:solidFill>
                  <a:schemeClr val="tx1"/>
                </a:solidFill>
                <a:latin typeface="Optima"/>
              </a:rPr>
              <a:t>Advisor: Joel Levine</a:t>
            </a:r>
          </a:p>
          <a:p>
            <a:pPr>
              <a:spcAft>
                <a:spcPts val="1200"/>
              </a:spcAft>
            </a:pPr>
            <a:r>
              <a:rPr lang="en-US" sz="1800" b="1" i="1" dirty="0" smtClean="0">
                <a:solidFill>
                  <a:schemeClr val="tx1"/>
                </a:solidFill>
                <a:latin typeface="Optima"/>
              </a:rPr>
              <a:t>May 21, 2013</a:t>
            </a:r>
          </a:p>
          <a:p>
            <a:endParaRPr lang="en-US" sz="1800" b="1" i="1" dirty="0">
              <a:solidFill>
                <a:schemeClr val="tx1"/>
              </a:solidFill>
              <a:latin typeface="Optim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39190" y="407968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437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Connectedness</a:t>
            </a:r>
            <a:endParaRPr lang="en-US" sz="2000" dirty="0"/>
          </a:p>
        </p:txBody>
      </p:sp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600" y="1260474"/>
            <a:ext cx="5343525" cy="53435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/>
            </a:ext>
          </a:extLst>
        </p:spPr>
      </p:pic>
    </p:spTree>
    <p:extLst>
      <p:ext uri="{BB962C8B-B14F-4D97-AF65-F5344CB8AC3E}">
        <p14:creationId xmlns:p14="http://schemas.microsoft.com/office/powerpoint/2010/main" val="3424455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of Smaller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S</a:t>
            </a:r>
            <a:r>
              <a:rPr lang="en-US" dirty="0" smtClean="0"/>
              <a:t>mall </a:t>
            </a:r>
            <a:r>
              <a:rPr lang="en-US" dirty="0"/>
              <a:t>groups of </a:t>
            </a:r>
            <a:r>
              <a:rPr lang="en-US" dirty="0" smtClean="0"/>
              <a:t>people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C</a:t>
            </a:r>
            <a:r>
              <a:rPr lang="en-US" dirty="0" smtClean="0"/>
              <a:t>onnected </a:t>
            </a:r>
            <a:r>
              <a:rPr lang="en-US" dirty="0"/>
              <a:t>by profession, importance to the trial, and/or country of origin </a:t>
            </a:r>
            <a:endParaRPr lang="en-US" dirty="0" smtClean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Two examples:</a:t>
            </a:r>
          </a:p>
          <a:p>
            <a:pPr>
              <a:lnSpc>
                <a:spcPct val="120000"/>
              </a:lnSpc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4009072"/>
            <a:ext cx="4229100" cy="1913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4200" y="4015201"/>
            <a:ext cx="2628900" cy="190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70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of Larger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 descr="ConnBase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0" b="19444"/>
          <a:stretch/>
        </p:blipFill>
        <p:spPr>
          <a:xfrm>
            <a:off x="1384300" y="1257298"/>
            <a:ext cx="6375400" cy="546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5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Most Important?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1385792"/>
              </p:ext>
            </p:extLst>
          </p:nvPr>
        </p:nvGraphicFramePr>
        <p:xfrm>
          <a:off x="673100" y="1485900"/>
          <a:ext cx="7696200" cy="5166575"/>
        </p:xfrm>
        <a:graphic>
          <a:graphicData uri="http://schemas.openxmlformats.org/drawingml/2006/table">
            <a:tbl>
              <a:tblPr/>
              <a:tblGrid>
                <a:gridCol w="774700"/>
                <a:gridCol w="1879600"/>
                <a:gridCol w="977900"/>
                <a:gridCol w="1066800"/>
                <a:gridCol w="939800"/>
                <a:gridCol w="2057400"/>
              </a:tblGrid>
              <a:tr h="5491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Node Number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Name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Eigenvector Centrality Ranking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Betweenness Centrality Ranking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Degree Ranking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Who?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88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1259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HIRT, PROFESSOR DR.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4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SS-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Sturmbannfuehrer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; professor at Strasbourg University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93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980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GOERING, HERBERT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2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3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2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IMT Defendant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3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1477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KEIT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3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6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4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Ministerial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Counsellor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, Chief of Chancellery of Government General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91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1242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HILGER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4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8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6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German Foreign Office official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39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1433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KALLUS, HEINZ KARL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5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3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Ministerial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Counsellor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 in the Ministry of Economics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88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1960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MAUSER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6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7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5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Sonderfuehrer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 in prisoner of war camp at Smolensk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42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2502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REYNAUD, PAUL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7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5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7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French Prime Minister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8979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Modularity Partitions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 descr="Macintosh HD:Users:matt:Modularity.jp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56" b="20503"/>
          <a:stretch/>
        </p:blipFill>
        <p:spPr bwMode="auto">
          <a:xfrm>
            <a:off x="1397000" y="1117600"/>
            <a:ext cx="6426200" cy="5461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91692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Centroid Scaling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6" name="Picture 5" descr="Macintosh HD:Users:matt:Desktop:Macintosh HD:Users:matt:Desktop:thesis:1x5.pd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244" y="1342072"/>
            <a:ext cx="5215256" cy="52152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/>
            </a:ext>
          </a:extLst>
        </p:spPr>
      </p:pic>
    </p:spTree>
    <p:extLst>
      <p:ext uri="{BB962C8B-B14F-4D97-AF65-F5344CB8AC3E}">
        <p14:creationId xmlns:p14="http://schemas.microsoft.com/office/powerpoint/2010/main" val="4135251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Network theory is viable analysis method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IMT is not US-dominated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Psychiatric review committee exists independently</a:t>
            </a:r>
            <a:endParaRPr lang="en-US" dirty="0"/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Third Reich conclusions more limited</a:t>
            </a:r>
          </a:p>
          <a:p>
            <a:pPr marL="800100" lvl="1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Low-level officials perhaps important</a:t>
            </a:r>
          </a:p>
          <a:p>
            <a:pPr lvl="1" indent="0">
              <a:lnSpc>
                <a:spcPct val="120000"/>
              </a:lnSpc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926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 &amp; Implications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Use other algorithms to continue to analyze clustering</a:t>
            </a:r>
          </a:p>
          <a:p>
            <a:pPr marL="342900" lvl="0" indent="-342900">
              <a:lnSpc>
                <a:spcPct val="12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/>
              <a:t>Historical research to validate conclusions</a:t>
            </a:r>
          </a:p>
          <a:p>
            <a:pPr marL="342900" lvl="0" indent="-342900">
              <a:lnSpc>
                <a:spcPct val="12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/>
              <a:t>This project shows glimmers of progress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Possible </a:t>
            </a:r>
            <a:r>
              <a:rPr lang="en-US" dirty="0"/>
              <a:t>to turn text into quantifiable </a:t>
            </a:r>
            <a:r>
              <a:rPr lang="en-US" dirty="0" smtClean="0"/>
              <a:t>data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I</a:t>
            </a:r>
            <a:r>
              <a:rPr lang="en-US" dirty="0" smtClean="0"/>
              <a:t>mplications for studying extensive amounts of text</a:t>
            </a:r>
          </a:p>
          <a:p>
            <a:pPr lvl="0">
              <a:lnSpc>
                <a:spcPct val="120000"/>
              </a:lnSpc>
              <a:spcAft>
                <a:spcPts val="1800"/>
              </a:spcAft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25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Joel Levine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Steve Peterson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Shannon </a:t>
            </a:r>
            <a:r>
              <a:rPr lang="en-US" dirty="0" err="1" smtClean="0"/>
              <a:t>Draucker</a:t>
            </a:r>
            <a:endParaRPr lang="en-US" dirty="0"/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Matthew Harding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Judy Danna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Dartmouth College Research Computing</a:t>
            </a:r>
          </a:p>
          <a:p>
            <a:pPr lvl="0">
              <a:lnSpc>
                <a:spcPct val="120000"/>
              </a:lnSpc>
              <a:spcAft>
                <a:spcPts val="1800"/>
              </a:spcAft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81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Background on Nuremberg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Introduction to Social Network Analysis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Generating a Network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Data Analysis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Conclusions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Questions</a:t>
            </a:r>
          </a:p>
          <a:p>
            <a:pPr lvl="1" indent="0">
              <a:lnSpc>
                <a:spcPct val="120000"/>
              </a:lnSpc>
              <a:buClr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57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Nuremberg?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International Military Tribunal (IMT)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November 20, 1945 – October 1, 1946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Try 21 of the major Nazi party leaders for crimes against humanity and war crimes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Agree to assign individual criminality (US-led plan)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No true historical precedent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Lots of Allied disagreements about how to punish Germany</a:t>
            </a:r>
            <a:endParaRPr lang="en-US" dirty="0" smtClean="0"/>
          </a:p>
          <a:p>
            <a:pPr lvl="1" indent="0">
              <a:lnSpc>
                <a:spcPct val="120000"/>
              </a:lnSpc>
              <a:buClr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597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Palace of Justice</a:t>
            </a:r>
            <a:endParaRPr lang="en-US" dirty="0"/>
          </a:p>
        </p:txBody>
      </p:sp>
      <p:pic>
        <p:nvPicPr>
          <p:cNvPr id="5" name="Content Placeholder 4" descr="Palais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6" b="12246"/>
          <a:stretch>
            <a:fillRect/>
          </a:stretch>
        </p:blipFill>
        <p:spPr>
          <a:xfrm>
            <a:off x="673100" y="1676400"/>
            <a:ext cx="7620000" cy="4373563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42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Nuremberg Defendants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764" y="1459034"/>
            <a:ext cx="6432735" cy="4743330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05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Blue Series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975100" cy="4373563"/>
          </a:xfrm>
        </p:spPr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Trial proceedings published in book form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The Blue Series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22 volumes of text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2 volumes of index (subject &amp; name)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18 volumes of documentation</a:t>
            </a:r>
          </a:p>
          <a:p>
            <a:pPr lvl="1" indent="0">
              <a:lnSpc>
                <a:spcPct val="120000"/>
              </a:lnSpc>
              <a:buClrTx/>
              <a:buNone/>
            </a:pPr>
            <a:endParaRPr lang="en-US" dirty="0" smtClean="0"/>
          </a:p>
        </p:txBody>
      </p:sp>
      <p:pic>
        <p:nvPicPr>
          <p:cNvPr id="6" name="Picture 5" descr="NT_Vol-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315" y="1155700"/>
            <a:ext cx="3536319" cy="5499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81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Network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975600" cy="4373563"/>
          </a:xfrm>
        </p:spPr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Has origins in </a:t>
            </a:r>
            <a:r>
              <a:rPr lang="en-US" dirty="0" err="1"/>
              <a:t>Gestaltist</a:t>
            </a:r>
            <a:r>
              <a:rPr lang="en-US" dirty="0"/>
              <a:t> psychology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Began to rapidly advance in the computing </a:t>
            </a:r>
            <a:r>
              <a:rPr lang="en-US" dirty="0" smtClean="0"/>
              <a:t>era</a:t>
            </a:r>
          </a:p>
          <a:p>
            <a:pPr lvl="1" indent="0">
              <a:lnSpc>
                <a:spcPct val="120000"/>
              </a:lnSpc>
              <a:buClrTx/>
              <a:buNone/>
            </a:pPr>
            <a:r>
              <a:rPr lang="en-US" dirty="0" smtClean="0"/>
              <a:t>	</a:t>
            </a:r>
            <a:r>
              <a:rPr lang="en-US" sz="1800" dirty="0" smtClean="0"/>
              <a:t>Harrison White, Harvard University</a:t>
            </a:r>
            <a:endParaRPr lang="en-US" sz="1800" dirty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Relational data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Typically encoded in data matrices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Nodes: the main units in a network (often people)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Edges: links between the nodes</a:t>
            </a:r>
            <a:endParaRPr lang="en-US" dirty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Data stored in matrices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83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Creation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114800" cy="437356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Name index of The Blue Series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Generate links if two people are referenced on the same page</a:t>
            </a:r>
          </a:p>
          <a:p>
            <a:pPr lvl="1" indent="0">
              <a:lnSpc>
                <a:spcPct val="120000"/>
              </a:lnSpc>
              <a:buNone/>
            </a:pPr>
            <a:r>
              <a:rPr lang="en-US" dirty="0" smtClean="0"/>
              <a:t>	EX: IV-406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Similar algorithm to Levine study of </a:t>
            </a:r>
            <a:r>
              <a:rPr lang="en-US" i="1" dirty="0" smtClean="0"/>
              <a:t>Central American Monitor </a:t>
            </a:r>
            <a:r>
              <a:rPr lang="en-US" dirty="0" smtClean="0"/>
              <a:t>(</a:t>
            </a:r>
            <a:r>
              <a:rPr lang="en-US" dirty="0"/>
              <a:t>c. </a:t>
            </a:r>
            <a:r>
              <a:rPr lang="en-US" dirty="0" smtClean="0"/>
              <a:t>1990)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Data preparation obstacles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3,454 nodes</a:t>
            </a:r>
          </a:p>
          <a:p>
            <a:pPr>
              <a:lnSpc>
                <a:spcPct val="120000"/>
              </a:lnSpc>
            </a:pPr>
            <a:endParaRPr lang="en-US" dirty="0" smtClean="0"/>
          </a:p>
        </p:txBody>
      </p:sp>
      <p:pic>
        <p:nvPicPr>
          <p:cNvPr id="5" name="Picture 4" descr="Macintosh HD:Users:matt:Documents:Senior:Thesis:Nazi:Writing:Index P1, Ch3.jp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2" t="14543" r="17285" b="11781"/>
          <a:stretch/>
        </p:blipFill>
        <p:spPr bwMode="auto">
          <a:xfrm>
            <a:off x="4817745" y="1313498"/>
            <a:ext cx="3267710" cy="5028565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  <a:ext uri="{FAA26D3D-D897-4be2-8F04-BA451C77F1D7}">
              <ma14:placeholderFlag xmlns:ma14="http://schemas.microsoft.com/office/mac/drawingml/2011/main"/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301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Viable </a:t>
            </a:r>
            <a:r>
              <a:rPr lang="en-US" dirty="0"/>
              <a:t>method for </a:t>
            </a:r>
            <a:r>
              <a:rPr lang="en-US" dirty="0" smtClean="0"/>
              <a:t>analysis?</a:t>
            </a:r>
            <a:endParaRPr lang="en-US" dirty="0"/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S</a:t>
            </a:r>
            <a:r>
              <a:rPr lang="en-US" dirty="0" smtClean="0"/>
              <a:t>tructure </a:t>
            </a:r>
            <a:r>
              <a:rPr lang="en-US" dirty="0"/>
              <a:t>of the trial process</a:t>
            </a:r>
            <a:r>
              <a:rPr lang="en-US" dirty="0" smtClean="0"/>
              <a:t>?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New information about the Third Reich?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96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Custom 1 1">
      <a:dk1>
        <a:srgbClr val="000000"/>
      </a:dk1>
      <a:lt1>
        <a:srgbClr val="FFFFFF"/>
      </a:lt1>
      <a:dk2>
        <a:srgbClr val="396333"/>
      </a:dk2>
      <a:lt2>
        <a:srgbClr val="C8C8B1"/>
      </a:lt2>
      <a:accent1>
        <a:srgbClr val="000000"/>
      </a:accent1>
      <a:accent2>
        <a:srgbClr val="F5C201"/>
      </a:accent2>
      <a:accent3>
        <a:srgbClr val="526DB0"/>
      </a:accent3>
      <a:accent4>
        <a:srgbClr val="989AAC"/>
      </a:accent4>
      <a:accent5>
        <a:srgbClr val="000000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2253</TotalTime>
  <Words>1016</Words>
  <Application>Microsoft Macintosh PowerPoint</Application>
  <PresentationFormat>Letter Paper (8.5x11 in)</PresentationFormat>
  <Paragraphs>240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Essential</vt:lpstr>
      <vt:lpstr>Analysis of the International Military Tribunal at Nuremberg as a Social Network</vt:lpstr>
      <vt:lpstr>Presentation Outline</vt:lpstr>
      <vt:lpstr>What is Nuremberg?</vt:lpstr>
      <vt:lpstr>Palace of Justice</vt:lpstr>
      <vt:lpstr>Nuremberg Defendants</vt:lpstr>
      <vt:lpstr>The Blue Series</vt:lpstr>
      <vt:lpstr>Social Network Analysis</vt:lpstr>
      <vt:lpstr>Network Creation Idea</vt:lpstr>
      <vt:lpstr>Analysis Questions</vt:lpstr>
      <vt:lpstr>Connectedness</vt:lpstr>
      <vt:lpstr>Analysis of Smaller Sets</vt:lpstr>
      <vt:lpstr>Analysis of Larger Set</vt:lpstr>
      <vt:lpstr>Who is Most Important?</vt:lpstr>
      <vt:lpstr>Modularity Partitions</vt:lpstr>
      <vt:lpstr>Centroid Scaling</vt:lpstr>
      <vt:lpstr>Conclusions</vt:lpstr>
      <vt:lpstr>Future Work &amp; Implications</vt:lpstr>
      <vt:lpstr>Acknowledgements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the International Military Tribunal at Nuremberg as a Social Network</dc:title>
  <dc:creator>Matt Boyas</dc:creator>
  <cp:lastModifiedBy>Matt Boyas</cp:lastModifiedBy>
  <cp:revision>47</cp:revision>
  <cp:lastPrinted>2013-05-21T16:32:26Z</cp:lastPrinted>
  <dcterms:created xsi:type="dcterms:W3CDTF">2013-05-18T21:13:17Z</dcterms:created>
  <dcterms:modified xsi:type="dcterms:W3CDTF">2014-02-19T18:39:56Z</dcterms:modified>
</cp:coreProperties>
</file>

<file path=docProps/thumbnail.jpeg>
</file>